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16"/>
  </p:notesMasterIdLst>
  <p:handoutMasterIdLst>
    <p:handoutMasterId r:id="rId17"/>
  </p:handoutMasterIdLst>
  <p:sldIdLst>
    <p:sldId id="361" r:id="rId2"/>
    <p:sldId id="362" r:id="rId3"/>
    <p:sldId id="382" r:id="rId4"/>
    <p:sldId id="364" r:id="rId5"/>
    <p:sldId id="365" r:id="rId6"/>
    <p:sldId id="373" r:id="rId7"/>
    <p:sldId id="377" r:id="rId8"/>
    <p:sldId id="369" r:id="rId9"/>
    <p:sldId id="366" r:id="rId10"/>
    <p:sldId id="379" r:id="rId11"/>
    <p:sldId id="378" r:id="rId12"/>
    <p:sldId id="380" r:id="rId13"/>
    <p:sldId id="381" r:id="rId14"/>
    <p:sldId id="37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w User" initials="" lastIdx="2" clrIdx="6"/>
  <p:cmAuthor id="1" name="aalger" initials="a" lastIdx="28" clrIdx="0">
    <p:extLst/>
  </p:cmAuthor>
  <p:cmAuthor id="8" name="USAID" initials="U" lastIdx="2" clrIdx="7"/>
  <p:cmAuthor id="2" name="pholtzman" initials="p" lastIdx="2" clrIdx="1">
    <p:extLst/>
  </p:cmAuthor>
  <p:cmAuthor id="3" name="Alger, Ashley" initials="AA" lastIdx="14" clrIdx="2">
    <p:extLst/>
  </p:cmAuthor>
  <p:cmAuthor id="4" name="phoebe holtzman" initials="epkh" lastIdx="76" clrIdx="3">
    <p:extLst/>
  </p:cmAuthor>
  <p:cmAuthor id="5" name="Sacco, Katherine" initials="SK" lastIdx="34" clrIdx="4">
    <p:extLst/>
  </p:cmAuthor>
  <p:cmAuthor id="6" name="Katherine Sacco" initials="KS" lastIdx="1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  <a:srgbClr val="3A9DB8"/>
    <a:srgbClr val="44A9C4"/>
    <a:srgbClr val="64B7CE"/>
    <a:srgbClr val="73BED3"/>
    <a:srgbClr val="84C6D8"/>
    <a:srgbClr val="9CD1E0"/>
    <a:srgbClr val="8AC9DA"/>
    <a:srgbClr val="FFD44B"/>
    <a:srgbClr val="3D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3737" autoAdjust="0"/>
  </p:normalViewPr>
  <p:slideViewPr>
    <p:cSldViewPr snapToGrid="0">
      <p:cViewPr varScale="1">
        <p:scale>
          <a:sx n="65" d="100"/>
          <a:sy n="65" d="100"/>
        </p:scale>
        <p:origin x="102" y="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975F-9FB2-4281-9243-D2E5A3675B58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602CE-4B9F-4ABD-8C54-19B989BA7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F154AB-84D0-4459-99BF-197B5124D2F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A18AC0-2B1F-437D-9204-E1DA8B56D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18AC0-2B1F-437D-9204-E1DA8B56D9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mention that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NGOs and private companies typically work outside of government institutions,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within them as teams of IIC Fellows do;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many pilots and good initiatives take place, but there’s not enough focus on scaling using the government.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4,000 IAS officers for a country of 1.2 billion.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A074-F597-4676-AA18-8A9B574F6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0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6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8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B084-F787-4E73-B4F8-D0BF998FC6D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C8FB-1188-4A39-BABD-02580583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051" y="1007579"/>
            <a:ext cx="8081107" cy="224114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International Innovation Corps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312921"/>
            <a:ext cx="7315200" cy="1492706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7517" y="1584506"/>
            <a:ext cx="11111345" cy="2133600"/>
            <a:chOff x="228600" y="271284"/>
            <a:chExt cx="11111345" cy="2133600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271284"/>
              <a:ext cx="11111345" cy="1302123"/>
            </a:xfrm>
            <a:prstGeom prst="rect">
              <a:avLst/>
            </a:prstGeom>
            <a:noFill/>
          </p:spPr>
          <p:txBody>
            <a:bodyPr wrap="square" lIns="131290" tIns="65645" rIns="131290" bIns="65645" rtlCol="0">
              <a:spAutoFit/>
            </a:bodyPr>
            <a:lstStyle/>
            <a:p>
              <a:pPr algn="ctr"/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I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N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T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E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R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N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A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T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I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O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N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A</a:t>
              </a:r>
              <a:r>
                <a:rPr lang="en-US" sz="38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 </a:t>
              </a:r>
              <a:r>
                <a:rPr lang="en-US" sz="7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cs typeface="Gotham Bold" pitchFamily="50" charset="0"/>
                </a:rPr>
                <a:t>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11892" y="1143000"/>
              <a:ext cx="8166275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600" dirty="0" smtClean="0">
                  <a:latin typeface="+mj-lt"/>
                  <a:cs typeface="Gotham Bold" pitchFamily="50" charset="0"/>
                </a:rPr>
                <a:t>INNOVATION CORPS</a:t>
              </a:r>
              <a:endParaRPr lang="en-US" sz="7600" dirty="0">
                <a:latin typeface="+mj-lt"/>
                <a:cs typeface="Gotham Bold" pitchFamily="50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2594530" y="4250207"/>
            <a:ext cx="6857318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arris_letterhead_Logo_cropp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09" y="5081685"/>
            <a:ext cx="4810404" cy="72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ksacco\Dropbox (IndiaHIE)\IIC\Marketing materials\Graphics\Logos\USAID logos\USAID_LAB_Partner_Logo_Red_and_Black_cropp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32" y="5037028"/>
            <a:ext cx="3113147" cy="822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53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 xmlns:mv="urn:schemas-microsoft-com:mac:vml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Autofit/>
          </a:bodyPr>
          <a:lstStyle/>
          <a:p>
            <a:r>
              <a:rPr lang="en-US" sz="4000" dirty="0"/>
              <a:t>Delhi-Mumbai Industrial Corridor Development Corporation (DMICDC</a:t>
            </a:r>
            <a:r>
              <a:rPr lang="en-US" sz="4000" dirty="0" smtClean="0"/>
              <a:t>)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85604" y="1391437"/>
            <a:ext cx="11346873" cy="5021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2151" y="1514967"/>
            <a:ext cx="11193777" cy="5016461"/>
          </a:xfrm>
        </p:spPr>
        <p:txBody>
          <a:bodyPr>
            <a:normAutofit/>
          </a:bodyPr>
          <a:lstStyle/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GOAL: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DMICDC-IIC team will plan an integrated and sustainable charter city in the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Dadri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-Noida-Ghaziabad Industrial Region in Greater Noida, to serve as a model for the 24 other charter cities to be built. 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PROJECT PARTNERS: 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22225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Talleen Kumar, CEO &amp; MD, DMICDC</a:t>
            </a:r>
          </a:p>
          <a:p>
            <a:pPr marL="457200" indent="-22225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Abhishek Chaudhary, Company Secretary &amp; Public Information Officer, DMICDC</a:t>
            </a:r>
          </a:p>
          <a:p>
            <a:pPr marL="457200" indent="-2222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Amitabh Kant, Secretary, Dept. of Industrial Policy and Promotion (observer)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</a:endParaRPr>
          </a:p>
          <a:p>
            <a:pPr marL="58738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IIC-DMICDC team is driving improvement in ease of doing business in charter cities.</a:t>
            </a:r>
          </a:p>
          <a:p>
            <a:pPr marL="4572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F6FC6"/>
              </a:buClr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AREAS FOR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IIC TEAM:</a:t>
            </a:r>
          </a:p>
          <a:p>
            <a:pPr marL="457200" indent="-22225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Design a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streamlined regulatory process for opening businesses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to cut through red tape and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improve ease of doing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business</a:t>
            </a:r>
          </a:p>
          <a:p>
            <a:pPr marL="457200" indent="-22225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Identify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and sign a statement of interest with an anchor tenant</a:t>
            </a:r>
          </a:p>
          <a:p>
            <a:pPr marL="457200" indent="-22225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Craft an effective Greater Noida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marketing campaign and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organize an investor meet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to launch IIT-Greater Noida tenders and improve public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knowledge</a:t>
            </a:r>
          </a:p>
          <a:p>
            <a:pPr marL="234950" indent="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701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rmAutofit/>
          </a:bodyPr>
          <a:lstStyle/>
          <a:p>
            <a:r>
              <a:rPr lang="en-US" sz="4000" dirty="0"/>
              <a:t>Central Electronics Limited (CEL)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319" y="1186250"/>
            <a:ext cx="11346873" cy="52383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4002" y="1357042"/>
            <a:ext cx="10911506" cy="4972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6FC6"/>
              </a:buClr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GOAL: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CEL-IIC team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expanding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use of solar technologies to promote green electrification across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India.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6FC6"/>
              </a:buClr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PROJECT PARTNERS: </a:t>
            </a:r>
          </a:p>
          <a:p>
            <a:pPr marL="45720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Nalin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Shinghal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, Chairman and MD, CEL</a:t>
            </a:r>
          </a:p>
          <a:p>
            <a:pPr marL="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Atul Bhargava, CEL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IIC-CEL team is increasing demand for electronics or solar-powered technologies by bringing power to off-the-grid villages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F6FC6"/>
              </a:buClr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AREAS FOR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IIC TEAM:</a:t>
            </a:r>
          </a:p>
          <a:p>
            <a:pPr marL="45720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Implement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village-level solar powered micro-grids and metering technologies to fashion a workable renewable energy solution for rural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environments</a:t>
            </a:r>
          </a:p>
          <a:p>
            <a:pPr marL="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Develop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standards for renewable energy use in green-field cities, akin to LEED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standards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41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rmAutofit/>
          </a:bodyPr>
          <a:lstStyle/>
          <a:p>
            <a:r>
              <a:rPr lang="en-US" sz="4000" dirty="0"/>
              <a:t>National Skills Development Corporation (NSDC)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744" y="1186250"/>
            <a:ext cx="11346873" cy="50677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7557" y="1424922"/>
            <a:ext cx="11024396" cy="4659789"/>
          </a:xfrm>
        </p:spPr>
        <p:txBody>
          <a:bodyPr>
            <a:normAutofit/>
          </a:bodyPr>
          <a:lstStyle/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GOAL: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NSDC-IIC team will establish sustainable job creation and vocational training programs in India’s textiles sector.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PROJECT PARTNERS:</a:t>
            </a:r>
          </a:p>
          <a:p>
            <a:pPr marL="457200" lvl="1" indent="-22225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Dilip Chenoy, MD &amp; CEO, NSDC</a:t>
            </a:r>
          </a:p>
          <a:p>
            <a:pPr marL="457200" lvl="1" indent="-22225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Mahesh Venkateswaran, Principal – Innovation and Engagement, NSDC</a:t>
            </a:r>
          </a:p>
          <a:p>
            <a:pPr marL="457200" lvl="1" indent="-2222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Ministry of Textiles (observer)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job opportunities created by IIC-NSDC team responds to companies’ demand for skilled workers.</a:t>
            </a:r>
          </a:p>
          <a:p>
            <a:pPr marL="4572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AREAS FOR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IIC TEAM:</a:t>
            </a:r>
          </a:p>
          <a:p>
            <a:pPr marL="457200" lvl="1" indent="-222250">
              <a:lnSpc>
                <a:spcPct val="11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Work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with several organizations across various states to establish standards for training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centers</a:t>
            </a:r>
          </a:p>
          <a:p>
            <a:pPr marL="457200" lvl="1" indent="-2222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Foster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partnerships between employers and job training companies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to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create an online labor information exchange database, matching workers with jobs in their respective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371183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IIC Plans for Growth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70" y="1442565"/>
            <a:ext cx="10568405" cy="48490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launched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its first 3 projects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June 2014 with DMICDC, CEL, and NSDC.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2015-2016, the IIC will host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4-6 projects in India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IIC continues to seek new projects in the key areas of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urban development, energy &amp; the environment, health, innovation, and education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future years,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 plans to solidify long-terms projects in India and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expand to working in other countries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9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47" y="1834956"/>
            <a:ext cx="10515600" cy="20465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 smtClean="0">
                <a:latin typeface="+mj-lt"/>
              </a:rPr>
              <a:t>Thank you.</a:t>
            </a:r>
          </a:p>
          <a:p>
            <a:pPr marL="0" indent="0" algn="ctr">
              <a:buNone/>
            </a:pPr>
            <a:endParaRPr lang="en-US" sz="40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learn more about the IIC, please visit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iic.uchicago.edu</a:t>
            </a: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 contact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Phoebe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Holtzman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pholtzman@law.uchicago.edu.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 descr="Facebook icon.jpg"/>
          <p:cNvPicPr>
            <a:picLocks noChangeAspect="1"/>
          </p:cNvPicPr>
          <p:nvPr/>
        </p:nvPicPr>
        <p:blipFill>
          <a:blip r:embed="rId2" cstate="print"/>
          <a:srcRect l="17997" r="12829"/>
          <a:stretch>
            <a:fillRect/>
          </a:stretch>
        </p:blipFill>
        <p:spPr>
          <a:xfrm>
            <a:off x="275735" y="5941482"/>
            <a:ext cx="284959" cy="274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139" y="5915151"/>
            <a:ext cx="384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f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acebook.com/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internationalinnovationcorps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5" y="6379258"/>
            <a:ext cx="274320" cy="274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139" y="6329905"/>
            <a:ext cx="127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@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innovcorps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139" y="5492002"/>
            <a:ext cx="209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CONNECT WITH US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12" y="292285"/>
            <a:ext cx="10515600" cy="9076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Challenging Innovative Minds to Solve the World’s Biggest Problems</a:t>
            </a:r>
            <a:endParaRPr lang="en-US" sz="4000" dirty="0"/>
          </a:p>
        </p:txBody>
      </p:sp>
      <p:pic>
        <p:nvPicPr>
          <p:cNvPr id="6" name="Picture 5" descr="IIC Photos Pt3 (Jamie Manley) 010.jpg"/>
          <p:cNvPicPr>
            <a:picLocks noChangeAspect="1"/>
          </p:cNvPicPr>
          <p:nvPr/>
        </p:nvPicPr>
        <p:blipFill>
          <a:blip r:embed="rId2"/>
          <a:srcRect t="5489" b="6132"/>
          <a:stretch>
            <a:fillRect/>
          </a:stretch>
        </p:blipFill>
        <p:spPr>
          <a:xfrm>
            <a:off x="2594770" y="1583931"/>
            <a:ext cx="7004206" cy="4125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9327" y="5825430"/>
            <a:ext cx="9436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IIC is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fellowship program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 the University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Chicago Harris School of Public Policy,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partnership with the USAID Global Development Lab, that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sends top-performing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teams to work on priorities 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Government of India.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3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 New Approach to Big Problems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1458" y="1186250"/>
            <a:ext cx="11079263" cy="5348416"/>
          </a:xfrm>
        </p:spPr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buNone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 is the world’s largest democracy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yet lags behind almost all countries in many important human development metrics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India’s government officials want change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but many do not have the right mix of staff to tackle complex problems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brightest graduates from top Indian and US universities want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address big social problems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yet few programs offer in-depth, collaborative opportunities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Conventional solutions to important development problems often yield slow success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 India must focus on the design and implementation of innovative solutions to these problems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An Innovative, Collaborative Model</a:t>
            </a:r>
            <a:endParaRPr lang="en-US" sz="4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92535" y="192054"/>
            <a:ext cx="11025456" cy="5399236"/>
            <a:chOff x="-392341" y="460054"/>
            <a:chExt cx="11025456" cy="5399236"/>
          </a:xfrm>
        </p:grpSpPr>
        <p:grpSp>
          <p:nvGrpSpPr>
            <p:cNvPr id="4" name="Group 3"/>
            <p:cNvGrpSpPr/>
            <p:nvPr/>
          </p:nvGrpSpPr>
          <p:grpSpPr>
            <a:xfrm>
              <a:off x="-392341" y="460054"/>
              <a:ext cx="11025456" cy="5346948"/>
              <a:chOff x="-244060" y="509481"/>
              <a:chExt cx="11025456" cy="5346948"/>
            </a:xfrm>
          </p:grpSpPr>
          <p:cxnSp>
            <p:nvCxnSpPr>
              <p:cNvPr id="5" name="Elbow Connector 4"/>
              <p:cNvCxnSpPr/>
              <p:nvPr/>
            </p:nvCxnSpPr>
            <p:spPr>
              <a:xfrm rot="16200000" flipV="1">
                <a:off x="4412816" y="3797298"/>
                <a:ext cx="1989542" cy="1770818"/>
              </a:xfrm>
              <a:prstGeom prst="bentConnector3">
                <a:avLst>
                  <a:gd name="adj1" fmla="val 50000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Elbow Connector 5"/>
              <p:cNvCxnSpPr/>
              <p:nvPr/>
            </p:nvCxnSpPr>
            <p:spPr>
              <a:xfrm rot="16200000" flipV="1">
                <a:off x="7731478" y="3883800"/>
                <a:ext cx="1989542" cy="1770818"/>
              </a:xfrm>
              <a:prstGeom prst="bentConnector3">
                <a:avLst>
                  <a:gd name="adj1" fmla="val 50000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Elbow Connector 6"/>
              <p:cNvCxnSpPr/>
              <p:nvPr/>
            </p:nvCxnSpPr>
            <p:spPr>
              <a:xfrm rot="5400000" flipH="1" flipV="1">
                <a:off x="2266768" y="3845104"/>
                <a:ext cx="1922724" cy="1665670"/>
              </a:xfrm>
              <a:prstGeom prst="bentConnector3">
                <a:avLst>
                  <a:gd name="adj1" fmla="val 50000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lbow Connector 7"/>
              <p:cNvCxnSpPr/>
              <p:nvPr/>
            </p:nvCxnSpPr>
            <p:spPr>
              <a:xfrm rot="5400000" flipH="1" flipV="1">
                <a:off x="5636436" y="3917327"/>
                <a:ext cx="1922724" cy="1665670"/>
              </a:xfrm>
              <a:prstGeom prst="bentConnector3">
                <a:avLst>
                  <a:gd name="adj1" fmla="val 50000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lbow Connector 8"/>
              <p:cNvCxnSpPr/>
              <p:nvPr/>
            </p:nvCxnSpPr>
            <p:spPr>
              <a:xfrm rot="16200000" flipV="1">
                <a:off x="862222" y="3797298"/>
                <a:ext cx="1989542" cy="1770818"/>
              </a:xfrm>
              <a:prstGeom prst="bentConnector3">
                <a:avLst>
                  <a:gd name="adj1" fmla="val 50000"/>
                </a:avLst>
              </a:prstGeom>
              <a:ln w="444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-141082" y="2355578"/>
                <a:ext cx="2119786" cy="136538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193943" y="2360727"/>
                <a:ext cx="2119786" cy="136538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570133" y="2424584"/>
                <a:ext cx="2119786" cy="136538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418340" y="4451058"/>
                <a:ext cx="2119786" cy="136538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68127" y="4451057"/>
                <a:ext cx="2119786" cy="136538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61379" y="2643940"/>
                <a:ext cx="2213755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latin typeface="+mj-lt"/>
                    <a:cs typeface="Gotham Light" pitchFamily="50" charset="0"/>
                  </a:rPr>
                  <a:t>IIC matches a diverse team of fellows to each project</a:t>
                </a:r>
                <a:endParaRPr lang="en-US" sz="1500" dirty="0">
                  <a:latin typeface="+mj-lt"/>
                  <a:cs typeface="Gotham Light" pitchFamily="50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62352" y="4664056"/>
                <a:ext cx="2232544" cy="102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latin typeface="+mj-lt"/>
                    <a:cs typeface="Gotham Light" pitchFamily="50" charset="0"/>
                  </a:rPr>
                  <a:t>IIC recruits fellows from top Indian universities and the University of Chicago</a:t>
                </a:r>
                <a:endParaRPr lang="en-US" sz="1500" dirty="0">
                  <a:latin typeface="+mj-lt"/>
                  <a:cs typeface="Gotham Light" pitchFamily="50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-244060" y="2599444"/>
                <a:ext cx="23622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latin typeface="+mj-lt"/>
                    <a:cs typeface="Gotham Light" pitchFamily="50" charset="0"/>
                  </a:rPr>
                  <a:t>IIC and in-country partners identify projects </a:t>
                </a:r>
                <a:r>
                  <a:rPr lang="en-US" sz="1500" dirty="0" smtClean="0">
                    <a:latin typeface="+mj-lt"/>
                    <a:cs typeface="Gotham Light" pitchFamily="50" charset="0"/>
                  </a:rPr>
                  <a:t>in government priority </a:t>
                </a:r>
                <a:r>
                  <a:rPr lang="en-US" sz="1500" dirty="0" smtClean="0">
                    <a:latin typeface="+mj-lt"/>
                    <a:cs typeface="Gotham Light" pitchFamily="50" charset="0"/>
                  </a:rPr>
                  <a:t>areas</a:t>
                </a:r>
                <a:endParaRPr lang="en-US" sz="1500" dirty="0">
                  <a:latin typeface="+mj-lt"/>
                  <a:cs typeface="Gotham Light" pitchFamily="50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09227" y="4609934"/>
                <a:ext cx="2250109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latin typeface="+mj-lt"/>
                    <a:cs typeface="Gotham Light" pitchFamily="50" charset="0"/>
                  </a:rPr>
                  <a:t>Fellows complete intensive training to become entrepreneurs, innovators, and collaborators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172388" y="4474918"/>
                <a:ext cx="2119786" cy="136538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62489" y="2614037"/>
                <a:ext cx="23452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latin typeface="+mj-lt"/>
                    <a:cs typeface="Gotham Light" pitchFamily="50" charset="0"/>
                  </a:rPr>
                  <a:t>Teams are embedded in partner institutions to develop sustainable solutions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134627" y="509481"/>
                <a:ext cx="16467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500" dirty="0">
                  <a:latin typeface="+mj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8024107" y="4612795"/>
              <a:ext cx="211978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latin typeface="+mj-lt"/>
                </a:rPr>
                <a:t>Projects leverage support from </a:t>
              </a:r>
              <a:r>
                <a:rPr lang="en-US" sz="1500" dirty="0" err="1" smtClean="0">
                  <a:latin typeface="+mj-lt"/>
                </a:rPr>
                <a:t>UChicago</a:t>
              </a:r>
              <a:r>
                <a:rPr lang="en-US" sz="1500" dirty="0" smtClean="0">
                  <a:latin typeface="+mj-lt"/>
                </a:rPr>
                <a:t> and USAID to produce lasting impact</a:t>
              </a:r>
              <a:endParaRPr lang="en-US" sz="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0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Right Human Capital Goes a Long Way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70" y="1442565"/>
            <a:ext cx="10568405" cy="48490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 and partners select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projects where human capital has critical value and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teams can make a difference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fellows are top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graduates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from select universities with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diverse perspectives, skills, and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who collaborate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generate the best new ideas.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teams train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with innovation experts at the Booth School of Business and Indian industry leaders, giving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them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tools and contextual knowledge required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 demanding goals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teams have access to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best resources available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 one of the world’s top universities to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empower them to take bold actions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 teams work with their host partners to set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ambitious goals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their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projects and teams expect to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tirelessly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reach them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3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1" y="278630"/>
            <a:ext cx="10774551" cy="9076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IIC Teams Supported by a Global Network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5257821" y="2512437"/>
            <a:ext cx="1720742" cy="17068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7881" y="3660978"/>
            <a:ext cx="113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 Team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 descr="logo_no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148" y="2738165"/>
            <a:ext cx="787232" cy="890955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5" idx="1"/>
            <a:endCxn id="16" idx="3"/>
          </p:cNvCxnSpPr>
          <p:nvPr/>
        </p:nvCxnSpPr>
        <p:spPr>
          <a:xfrm rot="16200000" flipV="1">
            <a:off x="4483744" y="1736321"/>
            <a:ext cx="775522" cy="1276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7"/>
            <a:endCxn id="19" idx="1"/>
          </p:cNvCxnSpPr>
          <p:nvPr/>
        </p:nvCxnSpPr>
        <p:spPr>
          <a:xfrm rot="5400000" flipH="1" flipV="1">
            <a:off x="7049495" y="1783606"/>
            <a:ext cx="655860" cy="1301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UChicago_RGB_MAROON.jpg"/>
          <p:cNvPicPr>
            <a:picLocks noChangeAspect="1"/>
          </p:cNvPicPr>
          <p:nvPr/>
        </p:nvPicPr>
        <p:blipFill>
          <a:blip r:embed="rId3"/>
          <a:srcRect b="13758"/>
          <a:stretch>
            <a:fillRect/>
          </a:stretch>
        </p:blipFill>
        <p:spPr>
          <a:xfrm>
            <a:off x="558233" y="1427575"/>
            <a:ext cx="3674959" cy="111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6453" y="2615956"/>
            <a:ext cx="3140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Harris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School of Public Policy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Law School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Center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Delhi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Polsky Center for Entrepreneurship and Innovation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Chicago Innovation Exchange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Data Science for Social Good</a:t>
            </a:r>
          </a:p>
        </p:txBody>
      </p:sp>
      <p:pic>
        <p:nvPicPr>
          <p:cNvPr id="19" name="Picture 18" descr="USAID_LAB_Partner_Logo_Red_and_Black.jpg"/>
          <p:cNvPicPr>
            <a:picLocks noChangeAspect="1"/>
          </p:cNvPicPr>
          <p:nvPr/>
        </p:nvPicPr>
        <p:blipFill>
          <a:blip r:embed="rId4"/>
          <a:srcRect l="8186" t="35755" r="8592" b="43552"/>
          <a:stretch>
            <a:fillRect/>
          </a:stretch>
        </p:blipFill>
        <p:spPr>
          <a:xfrm>
            <a:off x="8028284" y="1541287"/>
            <a:ext cx="3513036" cy="11304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51374" y="2681950"/>
            <a:ext cx="3849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Network of global innovators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Consortium of 6 university partners</a:t>
            </a:r>
          </a:p>
        </p:txBody>
      </p:sp>
      <p:pic>
        <p:nvPicPr>
          <p:cNvPr id="21" name="Picture 20" descr="MSDF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64" y="5597700"/>
            <a:ext cx="2297433" cy="607683"/>
          </a:xfrm>
          <a:prstGeom prst="rect">
            <a:avLst/>
          </a:prstGeom>
        </p:spPr>
      </p:pic>
      <p:pic>
        <p:nvPicPr>
          <p:cNvPr id="22" name="Picture 21" descr="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999" y="5503534"/>
            <a:ext cx="1146727" cy="800732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5" idx="4"/>
          </p:cNvCxnSpPr>
          <p:nvPr/>
        </p:nvCxnSpPr>
        <p:spPr>
          <a:xfrm rot="5400000">
            <a:off x="5708555" y="4628894"/>
            <a:ext cx="8192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34916" y="5120449"/>
            <a:ext cx="2307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Partners &amp; Mentors</a:t>
            </a:r>
          </a:p>
        </p:txBody>
      </p:sp>
      <p:pic>
        <p:nvPicPr>
          <p:cNvPr id="29" name="Picture 28" descr="YES-BANK.jpg"/>
          <p:cNvPicPr>
            <a:picLocks noChangeAspect="1"/>
          </p:cNvPicPr>
          <p:nvPr/>
        </p:nvPicPr>
        <p:blipFill>
          <a:blip r:embed="rId7"/>
          <a:srcRect t="26338" b="24772"/>
          <a:stretch>
            <a:fillRect/>
          </a:stretch>
        </p:blipFill>
        <p:spPr>
          <a:xfrm>
            <a:off x="4869134" y="5476782"/>
            <a:ext cx="2550202" cy="935100"/>
          </a:xfrm>
          <a:prstGeom prst="rect">
            <a:avLst/>
          </a:prstGeom>
        </p:spPr>
      </p:pic>
      <p:pic>
        <p:nvPicPr>
          <p:cNvPr id="30" name="Picture 29" descr="BC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1042" y="5557320"/>
            <a:ext cx="1870056" cy="716854"/>
          </a:xfrm>
          <a:prstGeom prst="rect">
            <a:avLst/>
          </a:prstGeom>
        </p:spPr>
      </p:pic>
      <p:pic>
        <p:nvPicPr>
          <p:cNvPr id="31" name="Picture 30" descr="logo-1.gif"/>
          <p:cNvPicPr>
            <a:picLocks noChangeAspect="1"/>
          </p:cNvPicPr>
          <p:nvPr/>
        </p:nvPicPr>
        <p:blipFill>
          <a:blip r:embed="rId9"/>
          <a:srcRect l="6452" t="14521" r="10323" b="14215"/>
          <a:stretch>
            <a:fillRect/>
          </a:stretch>
        </p:blipFill>
        <p:spPr>
          <a:xfrm>
            <a:off x="7661649" y="5602393"/>
            <a:ext cx="1800278" cy="6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Our Partners Support Our Teams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70" y="1442565"/>
            <a:ext cx="10568405" cy="52242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USAID’s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 and Innovation Fellowships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connect our fellows to an extensive network of over 100 graduate fellows and hundreds of hosting organizations around the globe.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Through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USAID’s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Global Development Lab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fellows can access a multitude of tools and opportunities centered around science, technology, innovation and partnerships.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Chicago Center in Delhi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co-hosts the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IIC’s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quarterly Leadership Speaker Series, featuring prominent leaders in business and government.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Mentors from the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Polsky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Center for Entrepreneurship and Innovation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the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Harris School of Public Policy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lead rigorous training sessions and provide yearlong support to fellows.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Science for Social Good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coaches fellows in cutting-edge data science methods and provides resources as needed from the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Chicago Computation Institute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Tata Trusts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will share extensive domain knowledge and connect fellows with influential government and private sector stakeholders.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3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Leveraging University of Chicago Talent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75" y="1269867"/>
            <a:ext cx="10515600" cy="5356564"/>
          </a:xfrm>
        </p:spPr>
        <p:txBody>
          <a:bodyPr numCol="2">
            <a:normAutofit fontScale="62500" lnSpcReduction="20000"/>
          </a:bodyPr>
          <a:lstStyle/>
          <a:p>
            <a:pPr marL="53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86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CHRIS BERRY </a:t>
            </a:r>
          </a:p>
          <a:p>
            <a:pPr marL="539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Associate Professor, Harris School of Public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Policy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80" dirty="0" smtClean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86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MARIANNE BERTRAND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Chris P.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Dialynas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Distinguished Service Professor of Economics, Booth School of Business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86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53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86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KATHLEEN CAGNEY</a:t>
            </a:r>
          </a:p>
          <a:p>
            <a:pPr marL="539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Associate Professor, Departments of Psychology,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Health Studies,</a:t>
            </a:r>
          </a:p>
          <a:p>
            <a:pPr marL="539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Comparative Human Development</a:t>
            </a:r>
          </a:p>
          <a:p>
            <a:pPr marL="53975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6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JONATHAN FRENZEN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Director, Management Labs, Booth School of Business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86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6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RAYID </a:t>
            </a:r>
            <a:r>
              <a:rPr lang="en-US" sz="2286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GHANI 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Research Director, Computation Institute at the University of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Chicago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Institute;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Leader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Data Science for Social Good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Fellowship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6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MELISSA GILLIAM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Professor of Obstetrics/Gynecology and Pediatrics,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Pritzker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School 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 Medicine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6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 GINSBURG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Deputy Dean,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University of Chicago Law School; Professor of 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Law and Political Science 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4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Greenstone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Milton Friedman Professor in Economics and the College; Director 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 the Energy Policy Institute at Chicago (EPIC)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6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COLLEEN GROGAN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Professor, School of Social Service Administration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 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86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 </a:t>
            </a:r>
            <a:r>
              <a:rPr lang="en-US" sz="2286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Lycett</a:t>
            </a:r>
            <a:endParaRPr lang="en-US" sz="2286" b="1" cap="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Senior Lecturer in Anthropology and Social Sciences in The College; Director, Program on the Global Environment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6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ANUP MALANI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Lee &amp; </a:t>
            </a:r>
            <a:r>
              <a:rPr lang="en-US" sz="20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Brena</a:t>
            </a:r>
            <a:r>
              <a:rPr lang="en-US" sz="20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Freeman Professor, University of Chicago Law School; Professor, </a:t>
            </a:r>
            <a:r>
              <a:rPr lang="en-US" sz="208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Pritzker</a:t>
            </a:r>
            <a:r>
              <a:rPr lang="en-US" sz="20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School of Medicine; Director, International </a:t>
            </a:r>
            <a:r>
              <a:rPr lang="en-US" sz="208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</a:t>
            </a:r>
            <a:r>
              <a:rPr lang="en-US" sz="208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nnovation Corps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86" b="1" cap="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6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LAURIE METS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Associate Professor, Molecular Genetics and Cell Biology</a:t>
            </a:r>
          </a:p>
          <a:p>
            <a:pPr marL="53975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86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BOB ROSENBERG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8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Director of Entrepreneurship Programs, Polsky Center for Entrepreneurship and Innovation, Booth School of Business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86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6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FRANK SCHELL </a:t>
            </a:r>
          </a:p>
          <a:p>
            <a:pPr marL="4572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Lecturer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on South Asian Affairs, Harris School of Public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Policy</a:t>
            </a:r>
          </a:p>
          <a:p>
            <a:pPr marL="4572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53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86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OLEG URMINSKY </a:t>
            </a:r>
          </a:p>
          <a:p>
            <a:pPr marL="539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Associate Professor,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Booth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School of Business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marL="53975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53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86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Alessandra </a:t>
            </a:r>
            <a:r>
              <a:rPr lang="en-US" sz="2286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Voena</a:t>
            </a:r>
            <a:endParaRPr lang="en-US" sz="2286" b="1" cap="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97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Assistant Professor in Economics and the College</a:t>
            </a:r>
          </a:p>
        </p:txBody>
      </p:sp>
    </p:spTree>
    <p:extLst>
      <p:ext uri="{BB962C8B-B14F-4D97-AF65-F5344CB8AC3E}">
        <p14:creationId xmlns:p14="http://schemas.microsoft.com/office/powerpoint/2010/main" val="23974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818" y="3211012"/>
            <a:ext cx="4900569" cy="1638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994" y="5014629"/>
            <a:ext cx="4900569" cy="1638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6713" y="1381302"/>
            <a:ext cx="4900569" cy="1638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08890" y="3213212"/>
            <a:ext cx="4900569" cy="1638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11066" y="5016829"/>
            <a:ext cx="4900569" cy="1638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1641" y="1379102"/>
            <a:ext cx="4900569" cy="1638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278630"/>
            <a:ext cx="10515600" cy="9076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IIC Projects Tackle Challenging Problems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82450" y="1713554"/>
            <a:ext cx="354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Enable rural electrification through solar technology with </a:t>
            </a:r>
            <a:r>
              <a:rPr lang="en-US" b="1" dirty="0" smtClean="0"/>
              <a:t>Central Electronics Limited (CEL)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2450" y="3430120"/>
            <a:ext cx="37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Plan and build integrated and sustainable charter cities with the </a:t>
            </a:r>
            <a:r>
              <a:rPr lang="en-US" b="1" dirty="0" smtClean="0"/>
              <a:t>Delhi Mumbai Industrial Corridor Development Corporation (DMICDC)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2450" y="5372237"/>
            <a:ext cx="3901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Establish lasting job creating in the textile industry with the </a:t>
            </a:r>
            <a:r>
              <a:rPr lang="en-US" b="1" dirty="0" smtClean="0"/>
              <a:t>National Skills Development Corporation (NSDC)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01157" y="5091928"/>
            <a:ext cx="4643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Design a social impact incubator for entrepreneurs with </a:t>
            </a:r>
            <a:r>
              <a:rPr lang="en-US" b="1" dirty="0" smtClean="0"/>
              <a:t>Millennium Alliance</a:t>
            </a:r>
            <a:r>
              <a:rPr lang="en-US" dirty="0" smtClean="0">
                <a:latin typeface="+mj-lt"/>
              </a:rPr>
              <a:t>, the </a:t>
            </a:r>
            <a:r>
              <a:rPr lang="en-US" b="1" dirty="0" smtClean="0"/>
              <a:t>Federation of Indian Chambers of Commerce and Industry (FICCI) </a:t>
            </a:r>
            <a:r>
              <a:rPr lang="en-US" dirty="0" smtClean="0">
                <a:latin typeface="+mj-lt"/>
              </a:rPr>
              <a:t>and the </a:t>
            </a:r>
            <a:r>
              <a:rPr lang="en-US" b="1" dirty="0"/>
              <a:t>USAID Mission in India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01156" y="3418174"/>
            <a:ext cx="410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Partner with </a:t>
            </a:r>
            <a:r>
              <a:rPr lang="en-US" b="1" dirty="0" smtClean="0"/>
              <a:t>Tata </a:t>
            </a:r>
            <a:r>
              <a:rPr lang="en-US" b="1" dirty="0" smtClean="0"/>
              <a:t>Trusts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>
                <a:latin typeface="+mj-lt"/>
              </a:rPr>
              <a:t>the </a:t>
            </a:r>
            <a:r>
              <a:rPr lang="en-US" b="1" dirty="0" smtClean="0"/>
              <a:t>Energy Policy Institute at Chicago (EPIC</a:t>
            </a:r>
            <a:r>
              <a:rPr lang="en-US" b="1" dirty="0" smtClean="0"/>
              <a:t>)</a:t>
            </a:r>
            <a:r>
              <a:rPr lang="en-US" dirty="0" smtClean="0"/>
              <a:t>, </a:t>
            </a:r>
            <a:r>
              <a:rPr lang="en-US" dirty="0" smtClean="0">
                <a:latin typeface="+mj-lt"/>
              </a:rPr>
              <a:t>and the </a:t>
            </a:r>
            <a:r>
              <a:rPr lang="en-US" b="1" dirty="0" smtClean="0"/>
              <a:t>Government of </a:t>
            </a:r>
            <a:r>
              <a:rPr lang="en-US" b="1" dirty="0" err="1" smtClean="0"/>
              <a:t>Maharastra</a:t>
            </a:r>
            <a:r>
              <a:rPr lang="en-US" b="1" dirty="0" smtClean="0"/>
              <a:t> </a:t>
            </a:r>
            <a:r>
              <a:rPr lang="en-US" dirty="0" smtClean="0">
                <a:latin typeface="+mj-lt"/>
              </a:rPr>
              <a:t>to expand energy access and improve regulation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1157" y="1598466"/>
            <a:ext cx="354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Improve </a:t>
            </a:r>
            <a:r>
              <a:rPr lang="en-US" dirty="0">
                <a:latin typeface="+mj-lt"/>
              </a:rPr>
              <a:t>conditions in urban sanitation </a:t>
            </a:r>
            <a:r>
              <a:rPr lang="en-US" dirty="0" smtClean="0">
                <a:latin typeface="+mj-lt"/>
              </a:rPr>
              <a:t>work </a:t>
            </a:r>
            <a:r>
              <a:rPr lang="en-US" dirty="0" smtClean="0">
                <a:latin typeface="+mj-lt"/>
              </a:rPr>
              <a:t>with </a:t>
            </a:r>
            <a:r>
              <a:rPr lang="en-US" b="1" dirty="0" smtClean="0"/>
              <a:t>Tata Trusts </a:t>
            </a:r>
            <a:r>
              <a:rPr lang="en-US" dirty="0" smtClean="0">
                <a:latin typeface="+mj-lt"/>
              </a:rPr>
              <a:t>and the </a:t>
            </a:r>
            <a:r>
              <a:rPr lang="en-US" b="1" dirty="0" smtClean="0"/>
              <a:t>Municipal Corporation of Greater Mumbai (MCGM)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74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pt design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ppt design theme</Template>
  <TotalTime>630</TotalTime>
  <Words>1360</Words>
  <Application>Microsoft Office PowerPoint</Application>
  <PresentationFormat>Widescreen</PresentationFormat>
  <Paragraphs>153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Gotham Bold</vt:lpstr>
      <vt:lpstr>Gotham Light</vt:lpstr>
      <vt:lpstr>Blank ppt design theme</vt:lpstr>
      <vt:lpstr>International Innovation Corps</vt:lpstr>
      <vt:lpstr>Challenging Innovative Minds to Solve the World’s Biggest Problems</vt:lpstr>
      <vt:lpstr>A New Approach to Big Problems</vt:lpstr>
      <vt:lpstr>An Innovative, Collaborative Model</vt:lpstr>
      <vt:lpstr>The Right Human Capital Goes a Long Way</vt:lpstr>
      <vt:lpstr>IIC Teams Supported by a Global Network</vt:lpstr>
      <vt:lpstr>How Our Partners Support Our Teams</vt:lpstr>
      <vt:lpstr>Leveraging University of Chicago Talent</vt:lpstr>
      <vt:lpstr>IIC Projects Tackle Challenging Problems</vt:lpstr>
      <vt:lpstr>Delhi-Mumbai Industrial Corridor Development Corporation (DMICDC) </vt:lpstr>
      <vt:lpstr>Central Electronics Limited (CEL) </vt:lpstr>
      <vt:lpstr>National Skills Development Corporation (NSDC)</vt:lpstr>
      <vt:lpstr>IIC Plans for Growth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Innovation Corps (IIC)</dc:title>
  <dc:creator>aalger</dc:creator>
  <cp:lastModifiedBy>Sacco, Katherine</cp:lastModifiedBy>
  <cp:revision>640</cp:revision>
  <cp:lastPrinted>2014-06-17T18:05:56Z</cp:lastPrinted>
  <dcterms:created xsi:type="dcterms:W3CDTF">2015-03-16T15:16:58Z</dcterms:created>
  <dcterms:modified xsi:type="dcterms:W3CDTF">2015-04-15T21:06:32Z</dcterms:modified>
</cp:coreProperties>
</file>